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725b96d3c74e9a" /><Relationship Type="http://schemas.openxmlformats.org/officeDocument/2006/relationships/extended-properties" Target="/docProps/app.xml" Id="R47e92ac8c2e54d8f" /><Relationship Type="http://schemas.openxmlformats.org/officeDocument/2006/relationships/officeDocument" Target="/ppt/presentation.xml" Id="R9a824d6bdecd47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6ea3549a514075"/>
  </p:sldMasterIdLst>
  <p:notesMasterIdLst>
    <p:notesMasterId xmlns:r="http://schemas.openxmlformats.org/officeDocument/2006/relationships" r:id="R028c33a054bc46fe"/>
  </p:notesMasterIdLst>
  <p:sldIdLst>
    <p:sldId xmlns:r="http://schemas.openxmlformats.org/officeDocument/2006/relationships" id="256" r:id="Ra255ae9cc5934d3b"/>
    <p:sldId xmlns:r="http://schemas.openxmlformats.org/officeDocument/2006/relationships" id="257" r:id="Raf816a87704449b9"/>
    <p:sldId xmlns:r="http://schemas.openxmlformats.org/officeDocument/2006/relationships" id="258" r:id="R1fab098768a44c2f"/>
    <p:sldId xmlns:r="http://schemas.openxmlformats.org/officeDocument/2006/relationships" id="259" r:id="Rb0749db6b66f4f7c"/>
    <p:sldId xmlns:r="http://schemas.openxmlformats.org/officeDocument/2006/relationships" id="260" r:id="R989f252745b34414"/>
    <p:sldId xmlns:r="http://schemas.openxmlformats.org/officeDocument/2006/relationships" id="261" r:id="Ra1193f64a7c04ec6"/>
    <p:sldId xmlns:r="http://schemas.openxmlformats.org/officeDocument/2006/relationships" id="262" r:id="Rd392dd6ae11d4be2"/>
    <p:sldId xmlns:r="http://schemas.openxmlformats.org/officeDocument/2006/relationships" id="263" r:id="R0c7f6182de304518"/>
  </p:sldIdLst>
  <p:sldSz cx="10287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91919551c74219" /><Relationship Type="http://schemas.openxmlformats.org/officeDocument/2006/relationships/slideMaster" Target="/ppt/slideMasters/slideMaster1.xml" Id="R2e6ea3549a514075" /><Relationship Type="http://schemas.openxmlformats.org/officeDocument/2006/relationships/notesMaster" Target="/ppt/notesMasters/notesMaster1.xml" Id="R028c33a054bc46fe" /><Relationship Type="http://schemas.openxmlformats.org/officeDocument/2006/relationships/presProps" Target="/ppt/presProps.xml" Id="R1c736604ff904455" /><Relationship Type="http://schemas.openxmlformats.org/officeDocument/2006/relationships/tableStyles" Target="/ppt/tableStyles.xml" Id="R140526fc0ac94384" /><Relationship Type="http://schemas.openxmlformats.org/officeDocument/2006/relationships/slide" Target="/ppt/slides/slide1.xml" Id="Ra255ae9cc5934d3b" /><Relationship Type="http://schemas.openxmlformats.org/officeDocument/2006/relationships/slide" Target="/ppt/slides/slide2.xml" Id="Raf816a87704449b9" /><Relationship Type="http://schemas.openxmlformats.org/officeDocument/2006/relationships/slide" Target="/ppt/slides/slide3.xml" Id="R1fab098768a44c2f" /><Relationship Type="http://schemas.openxmlformats.org/officeDocument/2006/relationships/slide" Target="/ppt/slides/slide4.xml" Id="Rb0749db6b66f4f7c" /><Relationship Type="http://schemas.openxmlformats.org/officeDocument/2006/relationships/slide" Target="/ppt/slides/slide5.xml" Id="R989f252745b34414" /><Relationship Type="http://schemas.openxmlformats.org/officeDocument/2006/relationships/slide" Target="/ppt/slides/slide6.xml" Id="Ra1193f64a7c04ec6" /><Relationship Type="http://schemas.openxmlformats.org/officeDocument/2006/relationships/slide" Target="/ppt/slides/slide7.xml" Id="Rd392dd6ae11d4be2" /><Relationship Type="http://schemas.openxmlformats.org/officeDocument/2006/relationships/slide" Target="/ppt/slides/slide8.xml" Id="R0c7f6182de3045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5dcd5e65ed47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b3f2a6798e48e7" /><Relationship Type="http://schemas.openxmlformats.org/officeDocument/2006/relationships/notesMaster" Target="/ppt/notesMasters/notesMaster1.xml" Id="Ra7f1c4ed6d7a43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a89a8b45484637" /><Relationship Type="http://schemas.openxmlformats.org/officeDocument/2006/relationships/notesMaster" Target="/ppt/notesMasters/notesMaster1.xml" Id="R2ae834bd5ac445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02d1af1f1348bd" /><Relationship Type="http://schemas.openxmlformats.org/officeDocument/2006/relationships/notesMaster" Target="/ppt/notesMasters/notesMaster1.xml" Id="R1d9cf2a28a4a4c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4a3272cb7f4ad7" /><Relationship Type="http://schemas.openxmlformats.org/officeDocument/2006/relationships/notesMaster" Target="/ppt/notesMasters/notesMaster1.xml" Id="R9d980e1b100b48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7e55e80fa543f8" /><Relationship Type="http://schemas.openxmlformats.org/officeDocument/2006/relationships/notesMaster" Target="/ppt/notesMasters/notesMaster1.xml" Id="Rb0542d70dca24a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ba3e68f561439c" /><Relationship Type="http://schemas.openxmlformats.org/officeDocument/2006/relationships/notesMaster" Target="/ppt/notesMasters/notesMaster1.xml" Id="R651f29aadfa145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e5b8c6fb334abe" /><Relationship Type="http://schemas.openxmlformats.org/officeDocument/2006/relationships/notesMaster" Target="/ppt/notesMasters/notesMaster1.xml" Id="R9e72a0c6a3a649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2345ae0c5a432a" /><Relationship Type="http://schemas.openxmlformats.org/officeDocument/2006/relationships/notesMaster" Target="/ppt/notesMasters/notesMaster1.xml" Id="R70ac0e3a669140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Maestro instructional asset. Cedarfield Systems is fictional. No customer result or measured campaign data appears in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 only. Cedarfield Systems is fictional; its process is proposed copy, not an observed customer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 only. Cedarfield Systems is fictional; its process is proposed copy, not an observed customer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 only. Cedarfield Systems is fictional; its process is proposed copy, not an observed customer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 only. Cedarfield Systems is fictional; its process is proposed copy, not an observed customer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 only. Cedarfield Systems is fictional; its process is proposed copy, not an observed customer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 only. Cedarfield Systems is fictional; its process is proposed copy, not an observed customer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example only. Cedarfield Systems is fictional; its process is proposed copy, not an observed customer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91f84414f545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4fecd71a654c01" /><Relationship Type="http://schemas.openxmlformats.org/officeDocument/2006/relationships/slideLayout" Target="/ppt/slideLayouts/slideLayout1.xml" Id="Rce297e30923c47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297e30923c47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b85ecbbcc430c" /><Relationship Type="http://schemas.openxmlformats.org/officeDocument/2006/relationships/notesSlide" Target="/ppt/notesSlides/notesSlide1.xml" Id="R90c11347404e47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5ffdc5e4c410f" /><Relationship Type="http://schemas.openxmlformats.org/officeDocument/2006/relationships/notesSlide" Target="/ppt/notesSlides/notesSlide2.xml" Id="R4d6c0797f7b142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e3b93bd9546c0" /><Relationship Type="http://schemas.openxmlformats.org/officeDocument/2006/relationships/notesSlide" Target="/ppt/notesSlides/notesSlide3.xml" Id="Rdc1ae8743bff4b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fa0f87baab4513" /><Relationship Type="http://schemas.openxmlformats.org/officeDocument/2006/relationships/notesSlide" Target="/ppt/notesSlides/notesSlide4.xml" Id="R128685e4020f4e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b5fca95714594" /><Relationship Type="http://schemas.openxmlformats.org/officeDocument/2006/relationships/notesSlide" Target="/ppt/notesSlides/notesSlide5.xml" Id="R336c121cf84e4b8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70b38a2fa4e9a" /><Relationship Type="http://schemas.openxmlformats.org/officeDocument/2006/relationships/notesSlide" Target="/ppt/notesSlides/notesSlide6.xml" Id="Rd596997c5bb24e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a1e2c64ae44b0" /><Relationship Type="http://schemas.openxmlformats.org/officeDocument/2006/relationships/notesSlide" Target="/ppt/notesSlides/notesSlide7.xml" Id="R174158a76eca4b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d4e6a1761046fe" /><Relationship Type="http://schemas.openxmlformats.org/officeDocument/2006/relationships/notesSlide" Target="/ppt/notesSlides/notesSlide8.xml" Id="R23063ad2a2bf49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6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masthead">
            <a:extLst xmlns:a="http://schemas.openxmlformats.org/drawingml/2006/main">
              <a:ext uri="{FF2B5EF4-FFF2-40B4-BE49-F238E27FC236}">
                <a16:creationId xmlns:a16="http://schemas.microsoft.com/office/drawing/2014/main" id="{3133D488-A01F-451A-9B4F-98C5F3F3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429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MAESTRO  /  FIELD GUIDE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4BB95E4-D73D-444E-BA87-3BA27D44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43125"/>
            <a:ext cx="86677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Lead follow-up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6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checklist</a:t>
            </a:r>
          </a:p>
        </p:txBody>
      </p:sp>
      <p:sp>
        <p:nvSpPr>
          <p:cNvPr id="3" name="cover-promise">
            <a:extLst xmlns:a="http://schemas.openxmlformats.org/drawingml/2006/main">
              <a:ext uri="{FF2B5EF4-FFF2-40B4-BE49-F238E27FC236}">
                <a16:creationId xmlns:a16="http://schemas.microsoft.com/office/drawing/2014/main" id="{1AD39709-93A2-4AAA-A4D0-54D7E6A8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53000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3975" b="1">
                <a:solidFill>
                  <a:srgbClr val="FFA77A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FA77A"/>
                </a:solidFill>
                <a:latin typeface="Arial"/>
                <a:ea typeface="Arial"/>
                <a:cs typeface="Arial"/>
              </a:rPr>
              <a:t>Find where enquiries get lost</a:t>
            </a:r>
          </a:p>
        </p:txBody>
      </p:sp>
      <p:sp>
        <p:nvSpPr>
          <p:cNvPr id="4" name="cover-explainer">
            <a:extLst xmlns:a="http://schemas.openxmlformats.org/drawingml/2006/main">
              <a:ext uri="{FF2B5EF4-FFF2-40B4-BE49-F238E27FC236}">
                <a16:creationId xmlns:a16="http://schemas.microsoft.com/office/drawing/2014/main" id="{2D32CF08-5D17-409E-8DA2-C1B9EF76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48500"/>
            <a:ext cx="866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Trace one submission from the form to the next message.</a:t>
            </a:r>
          </a:p>
        </p:txBody>
      </p:sp>
      <p:sp>
        <p:nvSpPr>
          <p:cNvPr id="5" name="cover-note">
            <a:extLst xmlns:a="http://schemas.openxmlformats.org/drawingml/2006/main">
              <a:ext uri="{FF2B5EF4-FFF2-40B4-BE49-F238E27FC236}">
                <a16:creationId xmlns:a16="http://schemas.microsoft.com/office/drawing/2014/main" id="{BFEA1DFC-9861-46DE-BCBF-5E824B0A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953500"/>
            <a:ext cx="847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E3E8E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E3E8E8"/>
                </a:solidFill>
                <a:latin typeface="Arial"/>
                <a:ea typeface="Arial"/>
                <a:cs typeface="Arial"/>
              </a:rPr>
              <a:t>Worked example: Cedarfield Systems (fictional)</a:t>
            </a:r>
          </a:p>
        </p:txBody>
      </p:sp>
    </p:spTree>
    <p:extLst>
      <p:ext uri="{BB962C8B-B14F-4D97-AF65-F5344CB8AC3E}">
        <p14:creationId xmlns:p14="http://schemas.microsoft.com/office/powerpoint/2010/main" val="13180293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0C918EAC-B9B3-4C17-B9AA-F871C555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48EE2DB9-9B72-45B0-A9DD-951C4AF1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76E9753C-D7DF-40D8-94BB-5F98B9FF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61BC6CD-453D-4C97-B301-370634D2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FA008B61-EDD6-44BE-85A7-7399A677C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PROMISE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E0122804-3B95-4612-8304-112E5B22F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What did the form promise?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F369D50D-5EAF-4469-BFEE-D63EE1F0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38B8399E-A9BD-4678-9CD7-713F8BDB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Open the ad and form. Write down the asset or reply a person expects.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E1BFB53A-1147-4DB7-A984-690DFD89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13DA8746-82A1-4706-A1B0-A9391427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ILLUSTRATIVE EXAMPLE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7FB2E4DD-890C-4D20-B3D4-9CC2468B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Cedarfield’s form says “Get the demand planning guide.” The next page should give them that guide.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847F0D40-B803-4F75-AC54-430ABBF9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63A9529E-DAB9-4C9B-BADE-13AF0072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LEAD FOLLOW-UP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9EF0628-6FB2-4716-A5D3-D54921D1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19140651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819885C3-7221-4C05-AB74-4F59F938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FDBDDCE7-CAF8-4F97-ACF7-97E20761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A6CAA6E7-C519-4D20-BC8E-BA202FF0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CA08368-495D-4539-835D-5456AF9B3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878F9A55-AD22-4A28-9978-5B297D8FD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RECORD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DDB653A1-4878-43C6-940B-2E7BFC4E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Did the submission arrive with context?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D0E16BA5-3AAF-4E2D-81EC-E7505ECF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C3651203-6078-49DB-B6A1-87ADF9A3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Send a test entry. Check the contact record for the request, source and permission choice.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E11E837C-348F-49CD-8F6A-2049A436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AA6C18FE-C730-4E4E-A50A-B34A8FC7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ILLUSTRATIVE EXAMPLE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D11F97A4-1ABA-4DE1-AB14-A1C7CA20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The test record shows “Demand planning guide” and the consent choice. The team can see why this person came.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CFAE7BD-0C00-412C-B8AF-1058AEEF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13AB7A5B-D1A7-4099-ACAB-86F0C96C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LEAD FOLLOW-UP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8722CAB-C103-4F23-B835-75684113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17110849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AD773F61-A650-4105-BC1A-DC1D4F8B0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D0096D27-9866-49EE-8F9E-BA0C84CF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E858AC92-B99F-4EA2-A064-C3DA1E1A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3E45054-F27F-4F14-9BB0-9DB5FB73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A32B678B-60CC-4196-AA4C-0A035CA98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DELIVERY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38CE120E-DDEF-4F30-8966-C7249C63C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Can they open what you promised?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EE8AFA83-0C4F-4274-9FBC-F1271AA2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0AEB5D96-5B82-4732-B9D6-46EB4753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Submit from a personal inbox. Open the link on the confirmation page and in the delivery email.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7A9CD21E-3247-4ADE-B7AE-B87EA41C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7505B90B-2D46-4B45-BDF2-A840DDDF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ILLUSTRATIVE EXAMPLE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CAE9613F-3BAE-4649-918F-FC3583CA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Cedarfield’s confirmation page opens the guide. The email repeats the same direct link.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FB4F76F-27AF-4FD5-9301-65D60686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FC3F99CC-1EF9-471A-85F7-EF7EE6A4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LEAD FOLLOW-UP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B30E7F4-FC2A-4994-B7AB-D81EF951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863849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465D326B-E4FE-4500-97A4-5B224E1A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4B68FC4A-2E8A-49D5-8663-ED6E648A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6140D38B-CBAA-46C8-88CD-A55F2411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F9F618B-B4B2-449E-9DAC-6948B42C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A9C5A968-3273-4363-8360-82A77F23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ROUTE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CDB932CF-9451-4FC6-A97C-065243B9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Who owns this enquiry now?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2603C99C-9C9E-4B52-93E2-2693E6CCD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4A675F53-F212-4144-8A4F-2232250E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Write the rule that sends each request to a named team or queue.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784E3EDC-F068-4A69-87A4-C7E10201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2205B423-5B92-43ED-BE48-F9448BA5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ILLUSTRATIVE EXAMPLE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5B226555-C4B6-4846-8E83-A800EC8A9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Guide requests go to marketing follow-up. A separate “Talk to us” request goes to the sales queue.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0BA01FD-6A73-4F18-86AD-B2D8A584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5E04E0E0-4F0B-4B02-A42B-DEDDB7A8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LEAD FOLLOW-UP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187EC4A-7974-4B70-A22F-91A7BD08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3357662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326782E2-4262-4ADA-8EEC-31720B2B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438B77C5-C787-4351-AAB5-02BEF52B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CE9DFBE7-168F-44EC-BC1A-C0037680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E0C0E76-AD2E-4F4E-B89A-D31556C0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21E07097-0553-4693-864D-C89050C6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FIRST REPLY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E2CA56E0-E55D-4D0F-842C-F996C3169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Does the reply fit the request?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C9385CB2-D58A-445C-ACD5-2A5EF11A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AF0B0B2E-72C0-4133-B1CB-4296C050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Read the first automated or human message as the person who submitted the form.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FA909303-FFBB-410E-86BE-6BC8AEE2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ADACC12B-6BFF-406C-9494-31B21CD4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ILLUSTRATIVE EXAMPLE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19074ACF-900E-43CA-9912-A9E590E8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A guide request gets the guide link and a starting page. A meeting request gets scheduling details.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3DE3D87D-4C15-4402-B5E8-6C067B6D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ED74DD0B-714F-474A-9112-9EFD8364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LEAD FOLLOW-UP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34EFB20-B012-483B-AFE1-BE21F8BF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15388655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A8FE6F0D-AED2-4492-8F04-518296B1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7953C85E-A130-47B3-92B2-36A87F3E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8A046AE-931E-49DF-9AF3-77D45E77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E3D7A31-595A-4E4F-9F17-BDE1F4AC4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CAAE4A69-492A-46D2-A3F7-2B66EBCC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EVIDENCE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6DB93C20-3970-4BB4-9371-12E17C61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Can you see what happened?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EA9398CD-0802-49F1-90EA-4752B223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F8DD1D4F-13EC-456A-B260-75F28485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Check the test record for asset delivery, owner, first message and current status.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6364B6BE-82D0-42DC-A8A2-33691D39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41A65508-9815-436A-9517-E6654BA0C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ILLUSTRATIVE EXAMPLE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9027483A-DA4D-4A6B-A50E-34496364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Cedarfield can see the guide delivery and marketing owner in the record. It can also see that the email went out.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5956F6C-2864-46AF-96E2-C0B8FD1D8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B9CF5678-F09B-4E8D-9F13-08C8F8DB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LEAD FOLLOW-UP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0848C66-BBBE-42AC-AB27-5FBD477B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1351031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">
            <a:extLst xmlns:a="http://schemas.openxmlformats.org/drawingml/2006/main">
              <a:ext uri="{FF2B5EF4-FFF2-40B4-BE49-F238E27FC236}">
                <a16:creationId xmlns:a16="http://schemas.microsoft.com/office/drawing/2014/main" id="{CDE1877D-6A13-47B7-96A9-5D9A55E6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770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LEAD FOLLOW-UP CHECKLIST</a:t>
            </a:r>
          </a:p>
        </p:txBody>
      </p:sp>
      <p:sp>
        <p:nvSpPr>
          <p:cNvPr id="2" name="header-index">
            <a:extLst xmlns:a="http://schemas.openxmlformats.org/drawingml/2006/main">
              <a:ext uri="{FF2B5EF4-FFF2-40B4-BE49-F238E27FC236}">
                <a16:creationId xmlns:a16="http://schemas.microsoft.com/office/drawing/2014/main" id="{D2BA757D-9577-4317-9335-4DFC4AB5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47700"/>
            <a:ext cx="123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800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608AE114-60D9-4E47-AC1A-FECBA317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1E87E33-81E9-4598-A6A7-024FBDAE5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66875"/>
            <a:ext cx="180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68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topic">
            <a:extLst xmlns:a="http://schemas.openxmlformats.org/drawingml/2006/main">
              <a:ext uri="{FF2B5EF4-FFF2-40B4-BE49-F238E27FC236}">
                <a16:creationId xmlns:a16="http://schemas.microsoft.com/office/drawing/2014/main" id="{CA1177F4-180A-4B77-99C8-C3420128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67913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THE REPAIR</a:t>
            </a:r>
          </a:p>
        </p:txBody>
      </p:sp>
      <p:sp>
        <p:nvSpPr>
          <p:cNvPr id="6" name="question">
            <a:extLst xmlns:a="http://schemas.openxmlformats.org/drawingml/2006/main">
              <a:ext uri="{FF2B5EF4-FFF2-40B4-BE49-F238E27FC236}">
                <a16:creationId xmlns:a16="http://schemas.microsoft.com/office/drawing/2014/main" id="{28AAA1C3-6577-4761-BDAC-8BF08F50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88582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2635"/>
                </a:solidFill>
                <a:latin typeface="Arial"/>
                <a:ea typeface="Arial"/>
                <a:cs typeface="Arial"/>
              </a:rPr>
              <a:t>What will you fix first?</a:t>
            </a:r>
          </a:p>
        </p:txBody>
      </p:sp>
      <p:sp>
        <p:nvSpPr>
          <p:cNvPr id="7" name="action-label">
            <a:extLst xmlns:a="http://schemas.openxmlformats.org/drawingml/2006/main">
              <a:ext uri="{FF2B5EF4-FFF2-40B4-BE49-F238E27FC236}">
                <a16:creationId xmlns:a16="http://schemas.microsoft.com/office/drawing/2014/main" id="{87FA9695-EEFF-4BD0-B1EF-DE51045F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8" name="action">
            <a:extLst xmlns:a="http://schemas.openxmlformats.org/drawingml/2006/main">
              <a:ext uri="{FF2B5EF4-FFF2-40B4-BE49-F238E27FC236}">
                <a16:creationId xmlns:a16="http://schemas.microsoft.com/office/drawing/2014/main" id="{5D276A96-ED90-4CB4-AC82-2AAB0ED59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87630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700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Pick one broken step. Give it an owner, make the change and rerun the same test.</a:t>
            </a:r>
          </a:p>
        </p:txBody>
      </p:sp>
      <p:sp>
        <p:nvSpPr>
          <p:cNvPr id="9" name="middle-rule">
            <a:extLst xmlns:a="http://schemas.openxmlformats.org/drawingml/2006/main">
              <a:ext uri="{FF2B5EF4-FFF2-40B4-BE49-F238E27FC236}">
                <a16:creationId xmlns:a16="http://schemas.microsoft.com/office/drawing/2014/main" id="{B2A2A6FE-F401-4127-BD88-EB3395B3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389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0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B7D6A634-313F-4CC9-BDC1-8C20ACC6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10425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D85A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85A31"/>
                </a:solidFill>
                <a:latin typeface="Arial"/>
                <a:ea typeface="Arial"/>
                <a:cs typeface="Arial"/>
              </a:rPr>
              <a:t>ILLUSTRATIVE EXAMPLE</a:t>
            </a:r>
          </a:p>
        </p:txBody>
      </p:sp>
      <p:sp>
        <p:nvSpPr>
          <p:cNvPr id="11" name="example">
            <a:extLst xmlns:a="http://schemas.openxmlformats.org/drawingml/2006/main">
              <a:ext uri="{FF2B5EF4-FFF2-40B4-BE49-F238E27FC236}">
                <a16:creationId xmlns:a16="http://schemas.microsoft.com/office/drawing/2014/main" id="{4463D266-B47B-496C-A2EB-9C69FCE3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686675"/>
            <a:ext cx="876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475" b="0">
                <a:solidFill>
                  <a:srgbClr val="14263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42635"/>
                </a:solidFill>
                <a:latin typeface="Arial"/>
                <a:ea typeface="Arial"/>
                <a:cs typeface="Arial"/>
              </a:rPr>
              <a:t>Cedarfield fixes a stale thank-you link, then opens the new guide link on a phone.</a:t>
            </a:r>
          </a:p>
        </p:txBody>
      </p:sp>
      <p:sp>
        <p:nvSpPr>
          <p:cNvPr id="1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7A0CD7B-41AE-4B72-BF9F-372917DF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353550"/>
            <a:ext cx="872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AC4C6"/>
            </a:solidFill>
            <a:prstDash val="solid"/>
          </a:ln>
        </p:spPr>
      </p:sp>
      <p:sp>
        <p:nvSpPr>
          <p:cNvPr id="13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6CB68D00-1524-4DDF-82A7-F21A803B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563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MAESTRO  /  LEAD FOLLOW-UP</a:t>
            </a:r>
          </a:p>
        </p:txBody>
      </p:sp>
      <p:sp>
        <p:nvSpPr>
          <p:cNvPr id="1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9AEC6F9-6BFC-4555-B449-2D4D95A6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9563100"/>
            <a:ext cx="140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4E5B6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4E5B61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5819512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2026-09-23T19:30:58.4470000Z</dcterms:created>
  <dcterms:modified xsi:type="dcterms:W3CDTF">2026-09-23T19:30:58.4480000Z</dcterms:modified>
</coreProperties>
</file>