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a2152f1a9594b00" /><Relationship Type="http://schemas.openxmlformats.org/officeDocument/2006/relationships/extended-properties" Target="/docProps/app.xml" Id="R8ee6ef23d22b4ab8" /><Relationship Type="http://schemas.openxmlformats.org/officeDocument/2006/relationships/officeDocument" Target="/ppt/presentation.xml" Id="Rb008a793d4614db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278d62ad3904732"/>
  </p:sldMasterIdLst>
  <p:notesMasterIdLst>
    <p:notesMasterId xmlns:r="http://schemas.openxmlformats.org/officeDocument/2006/relationships" r:id="R135e11012038419c"/>
  </p:notesMasterIdLst>
  <p:sldIdLst>
    <p:sldId xmlns:r="http://schemas.openxmlformats.org/officeDocument/2006/relationships" id="256" r:id="R6ffff006c1034d4c"/>
    <p:sldId xmlns:r="http://schemas.openxmlformats.org/officeDocument/2006/relationships" id="257" r:id="R65c7edf73f744035"/>
    <p:sldId xmlns:r="http://schemas.openxmlformats.org/officeDocument/2006/relationships" id="258" r:id="Rc897001dd4544d52"/>
    <p:sldId xmlns:r="http://schemas.openxmlformats.org/officeDocument/2006/relationships" id="259" r:id="Re09c582520974f96"/>
    <p:sldId xmlns:r="http://schemas.openxmlformats.org/officeDocument/2006/relationships" id="260" r:id="Ra0ff790ad16a4f20"/>
    <p:sldId xmlns:r="http://schemas.openxmlformats.org/officeDocument/2006/relationships" id="261" r:id="R43677ccc961d40f1"/>
    <p:sldId xmlns:r="http://schemas.openxmlformats.org/officeDocument/2006/relationships" id="262" r:id="R8f48a922b1f140e9"/>
    <p:sldId xmlns:r="http://schemas.openxmlformats.org/officeDocument/2006/relationships" id="263" r:id="R628705c9af014493"/>
  </p:sldIdLst>
  <p:sldSz cx="10287000" cy="10287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fc899980e5b4f3a" /><Relationship Type="http://schemas.openxmlformats.org/officeDocument/2006/relationships/slideMaster" Target="/ppt/slideMasters/slideMaster1.xml" Id="R3278d62ad3904732" /><Relationship Type="http://schemas.openxmlformats.org/officeDocument/2006/relationships/notesMaster" Target="/ppt/notesMasters/notesMaster1.xml" Id="R135e11012038419c" /><Relationship Type="http://schemas.openxmlformats.org/officeDocument/2006/relationships/presProps" Target="/ppt/presProps.xml" Id="Rbe4c22b7ff004a32" /><Relationship Type="http://schemas.openxmlformats.org/officeDocument/2006/relationships/tableStyles" Target="/ppt/tableStyles.xml" Id="Rde7d41ebb7c6479d" /><Relationship Type="http://schemas.openxmlformats.org/officeDocument/2006/relationships/slide" Target="/ppt/slides/slide1.xml" Id="R6ffff006c1034d4c" /><Relationship Type="http://schemas.openxmlformats.org/officeDocument/2006/relationships/slide" Target="/ppt/slides/slide2.xml" Id="R65c7edf73f744035" /><Relationship Type="http://schemas.openxmlformats.org/officeDocument/2006/relationships/slide" Target="/ppt/slides/slide3.xml" Id="Rc897001dd4544d52" /><Relationship Type="http://schemas.openxmlformats.org/officeDocument/2006/relationships/slide" Target="/ppt/slides/slide4.xml" Id="Re09c582520974f96" /><Relationship Type="http://schemas.openxmlformats.org/officeDocument/2006/relationships/slide" Target="/ppt/slides/slide5.xml" Id="Ra0ff790ad16a4f20" /><Relationship Type="http://schemas.openxmlformats.org/officeDocument/2006/relationships/slide" Target="/ppt/slides/slide6.xml" Id="R43677ccc961d40f1" /><Relationship Type="http://schemas.openxmlformats.org/officeDocument/2006/relationships/slide" Target="/ppt/slides/slide7.xml" Id="R8f48a922b1f140e9" /><Relationship Type="http://schemas.openxmlformats.org/officeDocument/2006/relationships/slide" Target="/ppt/slides/slide8.xml" Id="R628705c9af01449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dd37c8ca7304eb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fa158d0dcf14598" /><Relationship Type="http://schemas.openxmlformats.org/officeDocument/2006/relationships/notesMaster" Target="/ppt/notesMasters/notesMaster1.xml" Id="R747583df693a442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35b39f22a0f4cae" /><Relationship Type="http://schemas.openxmlformats.org/officeDocument/2006/relationships/notesMaster" Target="/ppt/notesMasters/notesMaster1.xml" Id="R45ff3b3f7aa545d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f684f7845224477" /><Relationship Type="http://schemas.openxmlformats.org/officeDocument/2006/relationships/notesMaster" Target="/ppt/notesMasters/notesMaster1.xml" Id="Re28b65ea8a804fa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1d0f3d781044423" /><Relationship Type="http://schemas.openxmlformats.org/officeDocument/2006/relationships/notesMaster" Target="/ppt/notesMasters/notesMaster1.xml" Id="Re1eb2eafd8cb4bc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38ff2cfc235460c" /><Relationship Type="http://schemas.openxmlformats.org/officeDocument/2006/relationships/notesMaster" Target="/ppt/notesMasters/notesMaster1.xml" Id="R605aa2603bb4461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c42f1f20890436a" /><Relationship Type="http://schemas.openxmlformats.org/officeDocument/2006/relationships/notesMaster" Target="/ppt/notesMasters/notesMaster1.xml" Id="R5fe4a1ae0a35462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58d6b4919a84bde" /><Relationship Type="http://schemas.openxmlformats.org/officeDocument/2006/relationships/notesMaster" Target="/ppt/notesMasters/notesMaster1.xml" Id="R7704b494cd2648c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cc6b5fcbafd4b3e" /><Relationship Type="http://schemas.openxmlformats.org/officeDocument/2006/relationships/notesMaster" Target="/ppt/notesMasters/notesMaster1.xml" Id="R948df5b173da430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Maestro instructional asset. Cedarfield Systems is fictional. No customer result or measured campaign data appears in this deck.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Instructional working copy. Replace the Your Answer text with a tested fact from your own form and follow-up flow.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Instructional working copy. Replace the Your Answer text with a tested fact from your own form and follow-up flow.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Instructional working copy. Replace the Your Answer text with a tested fact from your own form and follow-up flow.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Instructional working copy. Replace the Your Answer text with a tested fact from your own form and follow-up flow.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Instructional working copy. Replace the Your Answer text with a tested fact from your own form and follow-up flow.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Instructional working copy. Replace the Your Answer text with a tested fact from your own form and follow-up flow.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Instructional working copy. Replace the Your Answer text with a tested fact from your own form and follow-up flow.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753c27fd19c4ac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09b08aac1e3432e" /><Relationship Type="http://schemas.openxmlformats.org/officeDocument/2006/relationships/slideLayout" Target="/ppt/slideLayouts/slideLayout1.xml" Id="R26c3b5b0039c457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6c3b5b0039c457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f11066993e43c6" /><Relationship Type="http://schemas.openxmlformats.org/officeDocument/2006/relationships/notesSlide" Target="/ppt/notesSlides/notesSlide1.xml" Id="R743c597a750e4db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152811596744f2" /><Relationship Type="http://schemas.openxmlformats.org/officeDocument/2006/relationships/notesSlide" Target="/ppt/notesSlides/notesSlide2.xml" Id="R1f6c5df51dd2494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0b0c6430554221" /><Relationship Type="http://schemas.openxmlformats.org/officeDocument/2006/relationships/notesSlide" Target="/ppt/notesSlides/notesSlide3.xml" Id="R37ad452f40604a7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ffd5514e454e9d" /><Relationship Type="http://schemas.openxmlformats.org/officeDocument/2006/relationships/notesSlide" Target="/ppt/notesSlides/notesSlide4.xml" Id="R1c0326ea1158499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7b5d4fdbb449a5" /><Relationship Type="http://schemas.openxmlformats.org/officeDocument/2006/relationships/notesSlide" Target="/ppt/notesSlides/notesSlide5.xml" Id="Rf5449f482dd644e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0c1bfe2ff44d44" /><Relationship Type="http://schemas.openxmlformats.org/officeDocument/2006/relationships/notesSlide" Target="/ppt/notesSlides/notesSlide6.xml" Id="R785ea9966b41437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87b6bccb6e4a22" /><Relationship Type="http://schemas.openxmlformats.org/officeDocument/2006/relationships/notesSlide" Target="/ppt/notesSlides/notesSlide7.xml" Id="R7e8edccce280477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03d7a7a97c4b9d" /><Relationship Type="http://schemas.openxmlformats.org/officeDocument/2006/relationships/notesSlide" Target="/ppt/notesSlides/notesSlide8.xml" Id="R27e7056648514dc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426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masthead">
            <a:extLst xmlns:a="http://schemas.openxmlformats.org/drawingml/2006/main">
              <a:ext uri="{FF2B5EF4-FFF2-40B4-BE49-F238E27FC236}">
                <a16:creationId xmlns:a16="http://schemas.microsoft.com/office/drawing/2014/main" id="{AFD6C4E7-9993-45E3-A542-F555C7561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42950"/>
            <a:ext cx="7810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MAESTRO  /  FIELD GUIDE</a:t>
            </a:r>
          </a:p>
        </p:txBody>
      </p:sp>
      <p:sp>
        <p:nvSpPr>
          <p:cNvPr id="2" name="cover-title">
            <a:extLst xmlns:a="http://schemas.openxmlformats.org/drawingml/2006/main">
              <a:ext uri="{FF2B5EF4-FFF2-40B4-BE49-F238E27FC236}">
                <a16:creationId xmlns:a16="http://schemas.microsoft.com/office/drawing/2014/main" id="{F848EC6E-A77A-45FB-B5B6-BFA80AD52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143125"/>
            <a:ext cx="866775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6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1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Lead follow-up</a:t>
            </a:r>
          </a:p>
          <a:p xmlns:a="http://schemas.openxmlformats.org/drawingml/2006/main">
            <a:pPr algn="l">
              <a:lnSpc>
                <a:spcPct val="106000"/>
              </a:lnSpc>
              <a:buNone/>
              <a:defRPr sz="6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1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checklist</a:t>
            </a:r>
          </a:p>
        </p:txBody>
      </p:sp>
      <p:sp>
        <p:nvSpPr>
          <p:cNvPr id="3" name="cover-promise">
            <a:extLst xmlns:a="http://schemas.openxmlformats.org/drawingml/2006/main">
              <a:ext uri="{FF2B5EF4-FFF2-40B4-BE49-F238E27FC236}">
                <a16:creationId xmlns:a16="http://schemas.microsoft.com/office/drawing/2014/main" id="{D5954894-8BF4-41B1-90AE-6C32D8BAA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953000"/>
            <a:ext cx="8572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3975" b="1">
                <a:solidFill>
                  <a:srgbClr val="FFA77A"/>
                </a:solidFill>
                <a:latin typeface="Arial"/>
                <a:ea typeface="Arial"/>
                <a:cs typeface="Arial"/>
              </a:defRPr>
            </a:pPr>
            <a:r>
              <a:rPr sz="3975" b="1">
                <a:solidFill>
                  <a:srgbClr val="FFA77A"/>
                </a:solidFill>
                <a:latin typeface="Arial"/>
                <a:ea typeface="Arial"/>
                <a:cs typeface="Arial"/>
              </a:rPr>
              <a:t>Your working copy</a:t>
            </a:r>
          </a:p>
        </p:txBody>
      </p:sp>
      <p:sp>
        <p:nvSpPr>
          <p:cNvPr id="4" name="cover-explainer">
            <a:extLst xmlns:a="http://schemas.openxmlformats.org/drawingml/2006/main">
              <a:ext uri="{FF2B5EF4-FFF2-40B4-BE49-F238E27FC236}">
                <a16:creationId xmlns:a16="http://schemas.microsoft.com/office/drawing/2014/main" id="{CD05DFAB-A688-4FCC-BC43-B4EBCF309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048500"/>
            <a:ext cx="8667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7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Trace one real submission. Replace the answer text on each page with what your test shows.</a:t>
            </a:r>
          </a:p>
        </p:txBody>
      </p:sp>
      <p:sp>
        <p:nvSpPr>
          <p:cNvPr id="5" name="cover-note">
            <a:extLst xmlns:a="http://schemas.openxmlformats.org/drawingml/2006/main">
              <a:ext uri="{FF2B5EF4-FFF2-40B4-BE49-F238E27FC236}">
                <a16:creationId xmlns:a16="http://schemas.microsoft.com/office/drawing/2014/main" id="{89891BA0-F29E-4382-B58C-E6C633594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8953500"/>
            <a:ext cx="8477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00" b="0">
                <a:solidFill>
                  <a:srgbClr val="E3E8E8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E3E8E8"/>
                </a:solidFill>
                <a:latin typeface="Arial"/>
                <a:ea typeface="Arial"/>
                <a:cs typeface="Arial"/>
              </a:rPr>
              <a:t>Editable PowerPoint • 8 square pages</a:t>
            </a:r>
          </a:p>
        </p:txBody>
      </p:sp>
    </p:spTree>
    <p:extLst>
      <p:ext uri="{BB962C8B-B14F-4D97-AF65-F5344CB8AC3E}">
        <p14:creationId xmlns:p14="http://schemas.microsoft.com/office/powerpoint/2010/main" val="121039610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header">
            <a:extLst xmlns:a="http://schemas.openxmlformats.org/drawingml/2006/main">
              <a:ext uri="{FF2B5EF4-FFF2-40B4-BE49-F238E27FC236}">
                <a16:creationId xmlns:a16="http://schemas.microsoft.com/office/drawing/2014/main" id="{701CEC25-0EAE-40FA-AB3C-B1555692F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47700"/>
            <a:ext cx="7620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00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LEAD FOLLOW-UP CHECKLIST</a:t>
            </a:r>
          </a:p>
        </p:txBody>
      </p:sp>
      <p:sp>
        <p:nvSpPr>
          <p:cNvPr id="2" name="header-index">
            <a:extLst xmlns:a="http://schemas.openxmlformats.org/drawingml/2006/main">
              <a:ext uri="{FF2B5EF4-FFF2-40B4-BE49-F238E27FC236}">
                <a16:creationId xmlns:a16="http://schemas.microsoft.com/office/drawing/2014/main" id="{EE915823-BDEE-4EAF-8215-187854049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647700"/>
            <a:ext cx="123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800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4C659E2B-2793-4EE9-837D-8A8DA5B6D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219200"/>
            <a:ext cx="8724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AC4C6"/>
            </a:solidFill>
            <a:prstDash val="solid"/>
          </a:ln>
        </p:spPr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6F09249-1356-4836-AE93-6D47BFAE7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66875"/>
            <a:ext cx="1809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6825" b="1">
                <a:solidFill>
                  <a:srgbClr val="D85A31"/>
                </a:solidFill>
                <a:latin typeface="Arial"/>
                <a:ea typeface="Arial"/>
                <a:cs typeface="Arial"/>
              </a:defRPr>
            </a:pPr>
            <a:r>
              <a:rPr sz="6825" b="1">
                <a:solidFill>
                  <a:srgbClr val="D85A3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5" name="topic">
            <a:extLst xmlns:a="http://schemas.openxmlformats.org/drawingml/2006/main">
              <a:ext uri="{FF2B5EF4-FFF2-40B4-BE49-F238E27FC236}">
                <a16:creationId xmlns:a16="http://schemas.microsoft.com/office/drawing/2014/main" id="{10C774B2-B129-4F6F-8E3A-3DD0FAC41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952625"/>
            <a:ext cx="67913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175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THE PROMISE</a:t>
            </a:r>
          </a:p>
        </p:txBody>
      </p:sp>
      <p:sp>
        <p:nvSpPr>
          <p:cNvPr id="6" name="question">
            <a:extLst xmlns:a="http://schemas.openxmlformats.org/drawingml/2006/main">
              <a:ext uri="{FF2B5EF4-FFF2-40B4-BE49-F238E27FC236}">
                <a16:creationId xmlns:a16="http://schemas.microsoft.com/office/drawing/2014/main" id="{72934E81-A6B0-4A2B-9825-07F0C4C28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48000"/>
            <a:ext cx="885825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4500" b="1">
                <a:solidFill>
                  <a:srgbClr val="142635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42635"/>
                </a:solidFill>
                <a:latin typeface="Arial"/>
                <a:ea typeface="Arial"/>
                <a:cs typeface="Arial"/>
              </a:rPr>
              <a:t>What did the form promise?</a:t>
            </a:r>
          </a:p>
        </p:txBody>
      </p:sp>
      <p:sp>
        <p:nvSpPr>
          <p:cNvPr id="7" name="action-label">
            <a:extLst xmlns:a="http://schemas.openxmlformats.org/drawingml/2006/main">
              <a:ext uri="{FF2B5EF4-FFF2-40B4-BE49-F238E27FC236}">
                <a16:creationId xmlns:a16="http://schemas.microsoft.com/office/drawing/2014/main" id="{EB359B11-C607-44F3-9964-9ACC89968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914900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00" b="1">
                <a:solidFill>
                  <a:srgbClr val="D85A31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D85A31"/>
                </a:solidFill>
                <a:latin typeface="Arial"/>
                <a:ea typeface="Arial"/>
                <a:cs typeface="Arial"/>
              </a:rPr>
              <a:t>CHECK</a:t>
            </a:r>
          </a:p>
        </p:txBody>
      </p:sp>
      <p:sp>
        <p:nvSpPr>
          <p:cNvPr id="8" name="action">
            <a:extLst xmlns:a="http://schemas.openxmlformats.org/drawingml/2006/main">
              <a:ext uri="{FF2B5EF4-FFF2-40B4-BE49-F238E27FC236}">
                <a16:creationId xmlns:a16="http://schemas.microsoft.com/office/drawing/2014/main" id="{1F9F0708-AEAD-4FDF-B44C-9A16F08ED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381625"/>
            <a:ext cx="87630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700" b="0">
                <a:solidFill>
                  <a:srgbClr val="142635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142635"/>
                </a:solidFill>
                <a:latin typeface="Arial"/>
                <a:ea typeface="Arial"/>
                <a:cs typeface="Arial"/>
              </a:rPr>
              <a:t>Open the ad and form. Write down the asset or reply a person expects.</a:t>
            </a:r>
          </a:p>
        </p:txBody>
      </p:sp>
      <p:sp>
        <p:nvSpPr>
          <p:cNvPr id="9" name="middle-rule">
            <a:extLst xmlns:a="http://schemas.openxmlformats.org/drawingml/2006/main">
              <a:ext uri="{FF2B5EF4-FFF2-40B4-BE49-F238E27FC236}">
                <a16:creationId xmlns:a16="http://schemas.microsoft.com/office/drawing/2014/main" id="{C95BFE97-7061-45AB-96E7-D328854C1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838950"/>
            <a:ext cx="8724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AC4C6"/>
            </a:solidFill>
            <a:prstDash val="solid"/>
          </a:ln>
        </p:spPr>
      </p:sp>
      <p:sp>
        <p:nvSpPr>
          <p:cNvPr id="10" name="example-label">
            <a:extLst xmlns:a="http://schemas.openxmlformats.org/drawingml/2006/main">
              <a:ext uri="{FF2B5EF4-FFF2-40B4-BE49-F238E27FC236}">
                <a16:creationId xmlns:a16="http://schemas.microsoft.com/office/drawing/2014/main" id="{F867B473-A140-422C-81AC-A5C61DFC0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210425"/>
            <a:ext cx="7810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725" b="1">
                <a:solidFill>
                  <a:srgbClr val="D85A31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D85A31"/>
                </a:solidFill>
                <a:latin typeface="Arial"/>
                <a:ea typeface="Arial"/>
                <a:cs typeface="Arial"/>
              </a:rPr>
              <a:t>YOUR ANSWER</a:t>
            </a:r>
          </a:p>
        </p:txBody>
      </p:sp>
      <p:sp>
        <p:nvSpPr>
          <p:cNvPr id="11" name="example">
            <a:extLst xmlns:a="http://schemas.openxmlformats.org/drawingml/2006/main">
              <a:ext uri="{FF2B5EF4-FFF2-40B4-BE49-F238E27FC236}">
                <a16:creationId xmlns:a16="http://schemas.microsoft.com/office/drawing/2014/main" id="{D7543E9E-5FEE-461A-9927-4FB71AD05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686675"/>
            <a:ext cx="876300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475" b="0">
                <a:solidFill>
                  <a:srgbClr val="142635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42635"/>
                </a:solidFill>
                <a:latin typeface="Arial"/>
                <a:ea typeface="Arial"/>
                <a:cs typeface="Arial"/>
              </a:rPr>
              <a:t>Copy the exact form promise here. Then name the asset or reply the person expects.</a:t>
            </a:r>
          </a:p>
        </p:txBody>
      </p:sp>
      <p:sp>
        <p:nvSpPr>
          <p:cNvPr id="12" name="footer-rule">
            <a:extLst xmlns:a="http://schemas.openxmlformats.org/drawingml/2006/main">
              <a:ext uri="{FF2B5EF4-FFF2-40B4-BE49-F238E27FC236}">
                <a16:creationId xmlns:a16="http://schemas.microsoft.com/office/drawing/2014/main" id="{4BA9B040-DB01-4219-B8A4-28DEFCDA6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9353550"/>
            <a:ext cx="8724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AC4C6"/>
            </a:solidFill>
            <a:prstDash val="solid"/>
          </a:ln>
        </p:spPr>
      </p:sp>
      <p:sp>
        <p:nvSpPr>
          <p:cNvPr id="13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223376BF-5BC9-4262-BA9F-241556D46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9563100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575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MAESTRO  /  WORKING COPY</a:t>
            </a:r>
          </a:p>
        </p:txBody>
      </p:sp>
      <p:sp>
        <p:nvSpPr>
          <p:cNvPr id="1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B0D58DCE-629F-4493-84A6-23F1C03A6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9563100"/>
            <a:ext cx="1409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575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02 / 08</a:t>
            </a:r>
          </a:p>
        </p:txBody>
      </p:sp>
    </p:spTree>
    <p:extLst>
      <p:ext uri="{BB962C8B-B14F-4D97-AF65-F5344CB8AC3E}">
        <p14:creationId xmlns:p14="http://schemas.microsoft.com/office/powerpoint/2010/main" val="181710618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header">
            <a:extLst xmlns:a="http://schemas.openxmlformats.org/drawingml/2006/main">
              <a:ext uri="{FF2B5EF4-FFF2-40B4-BE49-F238E27FC236}">
                <a16:creationId xmlns:a16="http://schemas.microsoft.com/office/drawing/2014/main" id="{D5C5524D-F6AF-43EE-BF16-18DCDCC7B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47700"/>
            <a:ext cx="7620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00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LEAD FOLLOW-UP CHECKLIST</a:t>
            </a:r>
          </a:p>
        </p:txBody>
      </p:sp>
      <p:sp>
        <p:nvSpPr>
          <p:cNvPr id="2" name="header-index">
            <a:extLst xmlns:a="http://schemas.openxmlformats.org/drawingml/2006/main">
              <a:ext uri="{FF2B5EF4-FFF2-40B4-BE49-F238E27FC236}">
                <a16:creationId xmlns:a16="http://schemas.microsoft.com/office/drawing/2014/main" id="{1D18CCA2-DDB1-416A-A4D8-E3A75E624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647700"/>
            <a:ext cx="123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800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2E96B0E2-237C-463A-98EF-EA96800F1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219200"/>
            <a:ext cx="8724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AC4C6"/>
            </a:solidFill>
            <a:prstDash val="solid"/>
          </a:ln>
        </p:spPr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497288A-70A9-47AF-83A3-0279F15EC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66875"/>
            <a:ext cx="1809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6825" b="1">
                <a:solidFill>
                  <a:srgbClr val="D85A31"/>
                </a:solidFill>
                <a:latin typeface="Arial"/>
                <a:ea typeface="Arial"/>
                <a:cs typeface="Arial"/>
              </a:defRPr>
            </a:pPr>
            <a:r>
              <a:rPr sz="6825" b="1">
                <a:solidFill>
                  <a:srgbClr val="D85A3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5" name="topic">
            <a:extLst xmlns:a="http://schemas.openxmlformats.org/drawingml/2006/main">
              <a:ext uri="{FF2B5EF4-FFF2-40B4-BE49-F238E27FC236}">
                <a16:creationId xmlns:a16="http://schemas.microsoft.com/office/drawing/2014/main" id="{1734F5CA-E9B4-4156-BB89-904C62049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952625"/>
            <a:ext cx="67913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175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THE RECORD</a:t>
            </a:r>
          </a:p>
        </p:txBody>
      </p:sp>
      <p:sp>
        <p:nvSpPr>
          <p:cNvPr id="6" name="question">
            <a:extLst xmlns:a="http://schemas.openxmlformats.org/drawingml/2006/main">
              <a:ext uri="{FF2B5EF4-FFF2-40B4-BE49-F238E27FC236}">
                <a16:creationId xmlns:a16="http://schemas.microsoft.com/office/drawing/2014/main" id="{5EB7F689-7500-44FF-B99F-832033BFC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48000"/>
            <a:ext cx="885825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4500" b="1">
                <a:solidFill>
                  <a:srgbClr val="142635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42635"/>
                </a:solidFill>
                <a:latin typeface="Arial"/>
                <a:ea typeface="Arial"/>
                <a:cs typeface="Arial"/>
              </a:rPr>
              <a:t>Did the submission arrive with context?</a:t>
            </a:r>
          </a:p>
        </p:txBody>
      </p:sp>
      <p:sp>
        <p:nvSpPr>
          <p:cNvPr id="7" name="action-label">
            <a:extLst xmlns:a="http://schemas.openxmlformats.org/drawingml/2006/main">
              <a:ext uri="{FF2B5EF4-FFF2-40B4-BE49-F238E27FC236}">
                <a16:creationId xmlns:a16="http://schemas.microsoft.com/office/drawing/2014/main" id="{9C68B4BB-A855-4A69-ADF0-B5ADC78B5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914900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00" b="1">
                <a:solidFill>
                  <a:srgbClr val="D85A31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D85A31"/>
                </a:solidFill>
                <a:latin typeface="Arial"/>
                <a:ea typeface="Arial"/>
                <a:cs typeface="Arial"/>
              </a:rPr>
              <a:t>CHECK</a:t>
            </a:r>
          </a:p>
        </p:txBody>
      </p:sp>
      <p:sp>
        <p:nvSpPr>
          <p:cNvPr id="8" name="action">
            <a:extLst xmlns:a="http://schemas.openxmlformats.org/drawingml/2006/main">
              <a:ext uri="{FF2B5EF4-FFF2-40B4-BE49-F238E27FC236}">
                <a16:creationId xmlns:a16="http://schemas.microsoft.com/office/drawing/2014/main" id="{AA5E40FA-4C11-4C13-8F39-6C10245F7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381625"/>
            <a:ext cx="87630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700" b="0">
                <a:solidFill>
                  <a:srgbClr val="142635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142635"/>
                </a:solidFill>
                <a:latin typeface="Arial"/>
                <a:ea typeface="Arial"/>
                <a:cs typeface="Arial"/>
              </a:rPr>
              <a:t>Send a test entry. Check the contact record for the request, source and permission choice.</a:t>
            </a:r>
          </a:p>
        </p:txBody>
      </p:sp>
      <p:sp>
        <p:nvSpPr>
          <p:cNvPr id="9" name="middle-rule">
            <a:extLst xmlns:a="http://schemas.openxmlformats.org/drawingml/2006/main">
              <a:ext uri="{FF2B5EF4-FFF2-40B4-BE49-F238E27FC236}">
                <a16:creationId xmlns:a16="http://schemas.microsoft.com/office/drawing/2014/main" id="{44E261F4-AE4D-4852-930D-DAF3AE4A1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838950"/>
            <a:ext cx="8724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AC4C6"/>
            </a:solidFill>
            <a:prstDash val="solid"/>
          </a:ln>
        </p:spPr>
      </p:sp>
      <p:sp>
        <p:nvSpPr>
          <p:cNvPr id="10" name="example-label">
            <a:extLst xmlns:a="http://schemas.openxmlformats.org/drawingml/2006/main">
              <a:ext uri="{FF2B5EF4-FFF2-40B4-BE49-F238E27FC236}">
                <a16:creationId xmlns:a16="http://schemas.microsoft.com/office/drawing/2014/main" id="{FAAD3329-5C48-4FE5-A26E-8AC2CD621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210425"/>
            <a:ext cx="7810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725" b="1">
                <a:solidFill>
                  <a:srgbClr val="D85A31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D85A31"/>
                </a:solidFill>
                <a:latin typeface="Arial"/>
                <a:ea typeface="Arial"/>
                <a:cs typeface="Arial"/>
              </a:rPr>
              <a:t>YOUR ANSWER</a:t>
            </a:r>
          </a:p>
        </p:txBody>
      </p:sp>
      <p:sp>
        <p:nvSpPr>
          <p:cNvPr id="11" name="example">
            <a:extLst xmlns:a="http://schemas.openxmlformats.org/drawingml/2006/main">
              <a:ext uri="{FF2B5EF4-FFF2-40B4-BE49-F238E27FC236}">
                <a16:creationId xmlns:a16="http://schemas.microsoft.com/office/drawing/2014/main" id="{E653F786-9EB6-48D2-9343-579D05543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686675"/>
            <a:ext cx="876300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475" b="0">
                <a:solidFill>
                  <a:srgbClr val="142635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42635"/>
                </a:solidFill>
                <a:latin typeface="Arial"/>
                <a:ea typeface="Arial"/>
                <a:cs typeface="Arial"/>
              </a:rPr>
              <a:t>Record where the test entry landed. Note which request, source and permission fields came through.</a:t>
            </a:r>
          </a:p>
        </p:txBody>
      </p:sp>
      <p:sp>
        <p:nvSpPr>
          <p:cNvPr id="12" name="footer-rule">
            <a:extLst xmlns:a="http://schemas.openxmlformats.org/drawingml/2006/main">
              <a:ext uri="{FF2B5EF4-FFF2-40B4-BE49-F238E27FC236}">
                <a16:creationId xmlns:a16="http://schemas.microsoft.com/office/drawing/2014/main" id="{3D6D9A96-9A7A-4F71-8EB8-50966782C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9353550"/>
            <a:ext cx="8724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AC4C6"/>
            </a:solidFill>
            <a:prstDash val="solid"/>
          </a:ln>
        </p:spPr>
      </p:sp>
      <p:sp>
        <p:nvSpPr>
          <p:cNvPr id="13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D7B0F74D-BF81-4A36-8E20-4D988425B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9563100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575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MAESTRO  /  WORKING COPY</a:t>
            </a:r>
          </a:p>
        </p:txBody>
      </p:sp>
      <p:sp>
        <p:nvSpPr>
          <p:cNvPr id="1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859B3F62-DB78-4FA6-B756-3EBA7C6CC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9563100"/>
            <a:ext cx="1409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575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03 / 08</a:t>
            </a:r>
          </a:p>
        </p:txBody>
      </p:sp>
    </p:spTree>
    <p:extLst>
      <p:ext uri="{BB962C8B-B14F-4D97-AF65-F5344CB8AC3E}">
        <p14:creationId xmlns:p14="http://schemas.microsoft.com/office/powerpoint/2010/main" val="76593512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header">
            <a:extLst xmlns:a="http://schemas.openxmlformats.org/drawingml/2006/main">
              <a:ext uri="{FF2B5EF4-FFF2-40B4-BE49-F238E27FC236}">
                <a16:creationId xmlns:a16="http://schemas.microsoft.com/office/drawing/2014/main" id="{6FD2D00D-ECBA-4A27-BB3C-FB4410F37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47700"/>
            <a:ext cx="7620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00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LEAD FOLLOW-UP CHECKLIST</a:t>
            </a:r>
          </a:p>
        </p:txBody>
      </p:sp>
      <p:sp>
        <p:nvSpPr>
          <p:cNvPr id="2" name="header-index">
            <a:extLst xmlns:a="http://schemas.openxmlformats.org/drawingml/2006/main">
              <a:ext uri="{FF2B5EF4-FFF2-40B4-BE49-F238E27FC236}">
                <a16:creationId xmlns:a16="http://schemas.microsoft.com/office/drawing/2014/main" id="{C0EE91D5-D073-4575-9C61-C24E02DD2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647700"/>
            <a:ext cx="123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800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5AE685E1-2F8D-4A89-AF09-493E0D4B4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219200"/>
            <a:ext cx="8724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AC4C6"/>
            </a:solidFill>
            <a:prstDash val="solid"/>
          </a:ln>
        </p:spPr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E1CFDC1-F913-42D5-B75C-7DBDCB9AE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66875"/>
            <a:ext cx="1809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6825" b="1">
                <a:solidFill>
                  <a:srgbClr val="D85A31"/>
                </a:solidFill>
                <a:latin typeface="Arial"/>
                <a:ea typeface="Arial"/>
                <a:cs typeface="Arial"/>
              </a:defRPr>
            </a:pPr>
            <a:r>
              <a:rPr sz="6825" b="1">
                <a:solidFill>
                  <a:srgbClr val="D85A3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5" name="topic">
            <a:extLst xmlns:a="http://schemas.openxmlformats.org/drawingml/2006/main">
              <a:ext uri="{FF2B5EF4-FFF2-40B4-BE49-F238E27FC236}">
                <a16:creationId xmlns:a16="http://schemas.microsoft.com/office/drawing/2014/main" id="{0E97C214-FBAB-42F5-A933-D934EA629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952625"/>
            <a:ext cx="67913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175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THE DELIVERY</a:t>
            </a:r>
          </a:p>
        </p:txBody>
      </p:sp>
      <p:sp>
        <p:nvSpPr>
          <p:cNvPr id="6" name="question">
            <a:extLst xmlns:a="http://schemas.openxmlformats.org/drawingml/2006/main">
              <a:ext uri="{FF2B5EF4-FFF2-40B4-BE49-F238E27FC236}">
                <a16:creationId xmlns:a16="http://schemas.microsoft.com/office/drawing/2014/main" id="{FBB0C5C9-D023-4804-949C-D856E0D1B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48000"/>
            <a:ext cx="885825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4500" b="1">
                <a:solidFill>
                  <a:srgbClr val="142635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42635"/>
                </a:solidFill>
                <a:latin typeface="Arial"/>
                <a:ea typeface="Arial"/>
                <a:cs typeface="Arial"/>
              </a:rPr>
              <a:t>Can they open what you promised?</a:t>
            </a:r>
          </a:p>
        </p:txBody>
      </p:sp>
      <p:sp>
        <p:nvSpPr>
          <p:cNvPr id="7" name="action-label">
            <a:extLst xmlns:a="http://schemas.openxmlformats.org/drawingml/2006/main">
              <a:ext uri="{FF2B5EF4-FFF2-40B4-BE49-F238E27FC236}">
                <a16:creationId xmlns:a16="http://schemas.microsoft.com/office/drawing/2014/main" id="{8996BA05-7F37-4785-850B-FDCFABDB8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914900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00" b="1">
                <a:solidFill>
                  <a:srgbClr val="D85A31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D85A31"/>
                </a:solidFill>
                <a:latin typeface="Arial"/>
                <a:ea typeface="Arial"/>
                <a:cs typeface="Arial"/>
              </a:rPr>
              <a:t>CHECK</a:t>
            </a:r>
          </a:p>
        </p:txBody>
      </p:sp>
      <p:sp>
        <p:nvSpPr>
          <p:cNvPr id="8" name="action">
            <a:extLst xmlns:a="http://schemas.openxmlformats.org/drawingml/2006/main">
              <a:ext uri="{FF2B5EF4-FFF2-40B4-BE49-F238E27FC236}">
                <a16:creationId xmlns:a16="http://schemas.microsoft.com/office/drawing/2014/main" id="{0A68C780-EB35-4C07-A1D5-806A2952F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381625"/>
            <a:ext cx="87630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700" b="0">
                <a:solidFill>
                  <a:srgbClr val="142635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142635"/>
                </a:solidFill>
                <a:latin typeface="Arial"/>
                <a:ea typeface="Arial"/>
                <a:cs typeface="Arial"/>
              </a:rPr>
              <a:t>Submit from a personal inbox. Open the link on the confirmation page and in the delivery email.</a:t>
            </a:r>
          </a:p>
        </p:txBody>
      </p:sp>
      <p:sp>
        <p:nvSpPr>
          <p:cNvPr id="9" name="middle-rule">
            <a:extLst xmlns:a="http://schemas.openxmlformats.org/drawingml/2006/main">
              <a:ext uri="{FF2B5EF4-FFF2-40B4-BE49-F238E27FC236}">
                <a16:creationId xmlns:a16="http://schemas.microsoft.com/office/drawing/2014/main" id="{8BD2B959-BD07-426D-9691-A270BC5C4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838950"/>
            <a:ext cx="8724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AC4C6"/>
            </a:solidFill>
            <a:prstDash val="solid"/>
          </a:ln>
        </p:spPr>
      </p:sp>
      <p:sp>
        <p:nvSpPr>
          <p:cNvPr id="10" name="example-label">
            <a:extLst xmlns:a="http://schemas.openxmlformats.org/drawingml/2006/main">
              <a:ext uri="{FF2B5EF4-FFF2-40B4-BE49-F238E27FC236}">
                <a16:creationId xmlns:a16="http://schemas.microsoft.com/office/drawing/2014/main" id="{0676EA60-A398-4F62-92FA-2739AE7E6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210425"/>
            <a:ext cx="7810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725" b="1">
                <a:solidFill>
                  <a:srgbClr val="D85A31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D85A31"/>
                </a:solidFill>
                <a:latin typeface="Arial"/>
                <a:ea typeface="Arial"/>
                <a:cs typeface="Arial"/>
              </a:rPr>
              <a:t>YOUR ANSWER</a:t>
            </a:r>
          </a:p>
        </p:txBody>
      </p:sp>
      <p:sp>
        <p:nvSpPr>
          <p:cNvPr id="11" name="example">
            <a:extLst xmlns:a="http://schemas.openxmlformats.org/drawingml/2006/main">
              <a:ext uri="{FF2B5EF4-FFF2-40B4-BE49-F238E27FC236}">
                <a16:creationId xmlns:a16="http://schemas.microsoft.com/office/drawing/2014/main" id="{E8283B5C-5985-4B24-ABE4-2FFB4B124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686675"/>
            <a:ext cx="876300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475" b="0">
                <a:solidFill>
                  <a:srgbClr val="142635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42635"/>
                </a:solidFill>
                <a:latin typeface="Arial"/>
                <a:ea typeface="Arial"/>
                <a:cs typeface="Arial"/>
              </a:rPr>
              <a:t>Paste the confirmation page and email links. Check each one on a phone outside your company network.</a:t>
            </a:r>
          </a:p>
        </p:txBody>
      </p:sp>
      <p:sp>
        <p:nvSpPr>
          <p:cNvPr id="12" name="footer-rule">
            <a:extLst xmlns:a="http://schemas.openxmlformats.org/drawingml/2006/main">
              <a:ext uri="{FF2B5EF4-FFF2-40B4-BE49-F238E27FC236}">
                <a16:creationId xmlns:a16="http://schemas.microsoft.com/office/drawing/2014/main" id="{667BAAA7-8D23-46CF-BFF2-586FF2683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9353550"/>
            <a:ext cx="8724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AC4C6"/>
            </a:solidFill>
            <a:prstDash val="solid"/>
          </a:ln>
        </p:spPr>
      </p:sp>
      <p:sp>
        <p:nvSpPr>
          <p:cNvPr id="13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3FDDD6B2-EF9E-4D4A-A3E1-EC816199F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9563100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575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MAESTRO  /  WORKING COPY</a:t>
            </a:r>
          </a:p>
        </p:txBody>
      </p:sp>
      <p:sp>
        <p:nvSpPr>
          <p:cNvPr id="1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60DDD6EE-30C9-4A4C-8888-CF55C6247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9563100"/>
            <a:ext cx="1409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575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04 / 08</a:t>
            </a:r>
          </a:p>
        </p:txBody>
      </p:sp>
    </p:spTree>
    <p:extLst>
      <p:ext uri="{BB962C8B-B14F-4D97-AF65-F5344CB8AC3E}">
        <p14:creationId xmlns:p14="http://schemas.microsoft.com/office/powerpoint/2010/main" val="66435937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header">
            <a:extLst xmlns:a="http://schemas.openxmlformats.org/drawingml/2006/main">
              <a:ext uri="{FF2B5EF4-FFF2-40B4-BE49-F238E27FC236}">
                <a16:creationId xmlns:a16="http://schemas.microsoft.com/office/drawing/2014/main" id="{97EC4AAB-0D54-4976-9503-8453ECCEE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47700"/>
            <a:ext cx="7620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00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LEAD FOLLOW-UP CHECKLIST</a:t>
            </a:r>
          </a:p>
        </p:txBody>
      </p:sp>
      <p:sp>
        <p:nvSpPr>
          <p:cNvPr id="2" name="header-index">
            <a:extLst xmlns:a="http://schemas.openxmlformats.org/drawingml/2006/main">
              <a:ext uri="{FF2B5EF4-FFF2-40B4-BE49-F238E27FC236}">
                <a16:creationId xmlns:a16="http://schemas.microsoft.com/office/drawing/2014/main" id="{AC3D000D-BEC3-41FC-92C0-B5221190D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647700"/>
            <a:ext cx="123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800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310E8B25-D614-4698-857C-6725360E6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219200"/>
            <a:ext cx="8724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AC4C6"/>
            </a:solidFill>
            <a:prstDash val="solid"/>
          </a:ln>
        </p:spPr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0867BC3-1DD5-4D67-9EE4-D668C1BF5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66875"/>
            <a:ext cx="1809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6825" b="1">
                <a:solidFill>
                  <a:srgbClr val="D85A31"/>
                </a:solidFill>
                <a:latin typeface="Arial"/>
                <a:ea typeface="Arial"/>
                <a:cs typeface="Arial"/>
              </a:defRPr>
            </a:pPr>
            <a:r>
              <a:rPr sz="6825" b="1">
                <a:solidFill>
                  <a:srgbClr val="D85A31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5" name="topic">
            <a:extLst xmlns:a="http://schemas.openxmlformats.org/drawingml/2006/main">
              <a:ext uri="{FF2B5EF4-FFF2-40B4-BE49-F238E27FC236}">
                <a16:creationId xmlns:a16="http://schemas.microsoft.com/office/drawing/2014/main" id="{D4F814FB-64D1-4101-A572-E8A67005B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952625"/>
            <a:ext cx="67913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175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THE ROUTE</a:t>
            </a:r>
          </a:p>
        </p:txBody>
      </p:sp>
      <p:sp>
        <p:nvSpPr>
          <p:cNvPr id="6" name="question">
            <a:extLst xmlns:a="http://schemas.openxmlformats.org/drawingml/2006/main">
              <a:ext uri="{FF2B5EF4-FFF2-40B4-BE49-F238E27FC236}">
                <a16:creationId xmlns:a16="http://schemas.microsoft.com/office/drawing/2014/main" id="{51C5E40E-4F75-4A3E-9527-861F00967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48000"/>
            <a:ext cx="885825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4500" b="1">
                <a:solidFill>
                  <a:srgbClr val="142635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42635"/>
                </a:solidFill>
                <a:latin typeface="Arial"/>
                <a:ea typeface="Arial"/>
                <a:cs typeface="Arial"/>
              </a:rPr>
              <a:t>Who owns this enquiry now?</a:t>
            </a:r>
          </a:p>
        </p:txBody>
      </p:sp>
      <p:sp>
        <p:nvSpPr>
          <p:cNvPr id="7" name="action-label">
            <a:extLst xmlns:a="http://schemas.openxmlformats.org/drawingml/2006/main">
              <a:ext uri="{FF2B5EF4-FFF2-40B4-BE49-F238E27FC236}">
                <a16:creationId xmlns:a16="http://schemas.microsoft.com/office/drawing/2014/main" id="{BA3229E1-7242-4123-87B3-07DAA09F8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914900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00" b="1">
                <a:solidFill>
                  <a:srgbClr val="D85A31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D85A31"/>
                </a:solidFill>
                <a:latin typeface="Arial"/>
                <a:ea typeface="Arial"/>
                <a:cs typeface="Arial"/>
              </a:rPr>
              <a:t>CHECK</a:t>
            </a:r>
          </a:p>
        </p:txBody>
      </p:sp>
      <p:sp>
        <p:nvSpPr>
          <p:cNvPr id="8" name="action">
            <a:extLst xmlns:a="http://schemas.openxmlformats.org/drawingml/2006/main">
              <a:ext uri="{FF2B5EF4-FFF2-40B4-BE49-F238E27FC236}">
                <a16:creationId xmlns:a16="http://schemas.microsoft.com/office/drawing/2014/main" id="{E911A20C-2EE9-4080-81AD-9617F92A4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381625"/>
            <a:ext cx="87630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700" b="0">
                <a:solidFill>
                  <a:srgbClr val="142635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142635"/>
                </a:solidFill>
                <a:latin typeface="Arial"/>
                <a:ea typeface="Arial"/>
                <a:cs typeface="Arial"/>
              </a:rPr>
              <a:t>Write the rule that sends each request to a named team or queue.</a:t>
            </a:r>
          </a:p>
        </p:txBody>
      </p:sp>
      <p:sp>
        <p:nvSpPr>
          <p:cNvPr id="9" name="middle-rule">
            <a:extLst xmlns:a="http://schemas.openxmlformats.org/drawingml/2006/main">
              <a:ext uri="{FF2B5EF4-FFF2-40B4-BE49-F238E27FC236}">
                <a16:creationId xmlns:a16="http://schemas.microsoft.com/office/drawing/2014/main" id="{5B71D8AB-9E30-4F85-9315-F3B3C9CE5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838950"/>
            <a:ext cx="8724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AC4C6"/>
            </a:solidFill>
            <a:prstDash val="solid"/>
          </a:ln>
        </p:spPr>
      </p:sp>
      <p:sp>
        <p:nvSpPr>
          <p:cNvPr id="10" name="example-label">
            <a:extLst xmlns:a="http://schemas.openxmlformats.org/drawingml/2006/main">
              <a:ext uri="{FF2B5EF4-FFF2-40B4-BE49-F238E27FC236}">
                <a16:creationId xmlns:a16="http://schemas.microsoft.com/office/drawing/2014/main" id="{6F9B2862-88F6-4DF5-95EE-9B28DAEAF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210425"/>
            <a:ext cx="7810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725" b="1">
                <a:solidFill>
                  <a:srgbClr val="D85A31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D85A31"/>
                </a:solidFill>
                <a:latin typeface="Arial"/>
                <a:ea typeface="Arial"/>
                <a:cs typeface="Arial"/>
              </a:rPr>
              <a:t>YOUR ANSWER</a:t>
            </a:r>
          </a:p>
        </p:txBody>
      </p:sp>
      <p:sp>
        <p:nvSpPr>
          <p:cNvPr id="11" name="example">
            <a:extLst xmlns:a="http://schemas.openxmlformats.org/drawingml/2006/main">
              <a:ext uri="{FF2B5EF4-FFF2-40B4-BE49-F238E27FC236}">
                <a16:creationId xmlns:a16="http://schemas.microsoft.com/office/drawing/2014/main" id="{82A9A048-6BC2-4F4D-A47F-D745BEA35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686675"/>
            <a:ext cx="876300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475" b="0">
                <a:solidFill>
                  <a:srgbClr val="142635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42635"/>
                </a:solidFill>
                <a:latin typeface="Arial"/>
                <a:ea typeface="Arial"/>
                <a:cs typeface="Arial"/>
              </a:rPr>
              <a:t>Name the owner for a resource request. Name the owner for a contact request, if your form offers one.</a:t>
            </a:r>
          </a:p>
        </p:txBody>
      </p:sp>
      <p:sp>
        <p:nvSpPr>
          <p:cNvPr id="12" name="footer-rule">
            <a:extLst xmlns:a="http://schemas.openxmlformats.org/drawingml/2006/main">
              <a:ext uri="{FF2B5EF4-FFF2-40B4-BE49-F238E27FC236}">
                <a16:creationId xmlns:a16="http://schemas.microsoft.com/office/drawing/2014/main" id="{95F72BD2-967C-4757-94AB-E744516EE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9353550"/>
            <a:ext cx="8724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AC4C6"/>
            </a:solidFill>
            <a:prstDash val="solid"/>
          </a:ln>
        </p:spPr>
      </p:sp>
      <p:sp>
        <p:nvSpPr>
          <p:cNvPr id="13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AE03F961-E7D7-4EE3-9CE6-62EC98841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9563100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575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MAESTRO  /  WORKING COPY</a:t>
            </a:r>
          </a:p>
        </p:txBody>
      </p:sp>
      <p:sp>
        <p:nvSpPr>
          <p:cNvPr id="1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2C1BD8F-95C8-4A5D-88FD-AA7217B8E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9563100"/>
            <a:ext cx="1409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575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05 / 08</a:t>
            </a:r>
          </a:p>
        </p:txBody>
      </p:sp>
    </p:spTree>
    <p:extLst>
      <p:ext uri="{BB962C8B-B14F-4D97-AF65-F5344CB8AC3E}">
        <p14:creationId xmlns:p14="http://schemas.microsoft.com/office/powerpoint/2010/main" val="72263993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header">
            <a:extLst xmlns:a="http://schemas.openxmlformats.org/drawingml/2006/main">
              <a:ext uri="{FF2B5EF4-FFF2-40B4-BE49-F238E27FC236}">
                <a16:creationId xmlns:a16="http://schemas.microsoft.com/office/drawing/2014/main" id="{93766A44-7B37-43E4-8A82-342EC425A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47700"/>
            <a:ext cx="7620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00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LEAD FOLLOW-UP CHECKLIST</a:t>
            </a:r>
          </a:p>
        </p:txBody>
      </p:sp>
      <p:sp>
        <p:nvSpPr>
          <p:cNvPr id="2" name="header-index">
            <a:extLst xmlns:a="http://schemas.openxmlformats.org/drawingml/2006/main">
              <a:ext uri="{FF2B5EF4-FFF2-40B4-BE49-F238E27FC236}">
                <a16:creationId xmlns:a16="http://schemas.microsoft.com/office/drawing/2014/main" id="{F7CFD6A1-E6B7-4242-8C92-94829CA43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647700"/>
            <a:ext cx="123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800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220F6964-C2D8-4FC4-81B1-31DFA661D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219200"/>
            <a:ext cx="8724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AC4C6"/>
            </a:solidFill>
            <a:prstDash val="solid"/>
          </a:ln>
        </p:spPr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9CCDBAE-502E-4CED-86A0-95B8E085D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66875"/>
            <a:ext cx="1809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6825" b="1">
                <a:solidFill>
                  <a:srgbClr val="D85A31"/>
                </a:solidFill>
                <a:latin typeface="Arial"/>
                <a:ea typeface="Arial"/>
                <a:cs typeface="Arial"/>
              </a:defRPr>
            </a:pPr>
            <a:r>
              <a:rPr sz="6825" b="1">
                <a:solidFill>
                  <a:srgbClr val="D85A31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5" name="topic">
            <a:extLst xmlns:a="http://schemas.openxmlformats.org/drawingml/2006/main">
              <a:ext uri="{FF2B5EF4-FFF2-40B4-BE49-F238E27FC236}">
                <a16:creationId xmlns:a16="http://schemas.microsoft.com/office/drawing/2014/main" id="{48CD5127-6750-4D13-BEE6-D87B767A8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952625"/>
            <a:ext cx="67913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175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THE FIRST REPLY</a:t>
            </a:r>
          </a:p>
        </p:txBody>
      </p:sp>
      <p:sp>
        <p:nvSpPr>
          <p:cNvPr id="6" name="question">
            <a:extLst xmlns:a="http://schemas.openxmlformats.org/drawingml/2006/main">
              <a:ext uri="{FF2B5EF4-FFF2-40B4-BE49-F238E27FC236}">
                <a16:creationId xmlns:a16="http://schemas.microsoft.com/office/drawing/2014/main" id="{943D644D-85C9-47AB-B25B-7578228C0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48000"/>
            <a:ext cx="885825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4500" b="1">
                <a:solidFill>
                  <a:srgbClr val="142635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42635"/>
                </a:solidFill>
                <a:latin typeface="Arial"/>
                <a:ea typeface="Arial"/>
                <a:cs typeface="Arial"/>
              </a:rPr>
              <a:t>Does the reply fit the request?</a:t>
            </a:r>
          </a:p>
        </p:txBody>
      </p:sp>
      <p:sp>
        <p:nvSpPr>
          <p:cNvPr id="7" name="action-label">
            <a:extLst xmlns:a="http://schemas.openxmlformats.org/drawingml/2006/main">
              <a:ext uri="{FF2B5EF4-FFF2-40B4-BE49-F238E27FC236}">
                <a16:creationId xmlns:a16="http://schemas.microsoft.com/office/drawing/2014/main" id="{C6E43C99-4E03-4FA7-85D1-EF8AA6F5B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914900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00" b="1">
                <a:solidFill>
                  <a:srgbClr val="D85A31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D85A31"/>
                </a:solidFill>
                <a:latin typeface="Arial"/>
                <a:ea typeface="Arial"/>
                <a:cs typeface="Arial"/>
              </a:rPr>
              <a:t>CHECK</a:t>
            </a:r>
          </a:p>
        </p:txBody>
      </p:sp>
      <p:sp>
        <p:nvSpPr>
          <p:cNvPr id="8" name="action">
            <a:extLst xmlns:a="http://schemas.openxmlformats.org/drawingml/2006/main">
              <a:ext uri="{FF2B5EF4-FFF2-40B4-BE49-F238E27FC236}">
                <a16:creationId xmlns:a16="http://schemas.microsoft.com/office/drawing/2014/main" id="{4750A3B6-3C1F-4379-8E87-26A820511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381625"/>
            <a:ext cx="87630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700" b="0">
                <a:solidFill>
                  <a:srgbClr val="142635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142635"/>
                </a:solidFill>
                <a:latin typeface="Arial"/>
                <a:ea typeface="Arial"/>
                <a:cs typeface="Arial"/>
              </a:rPr>
              <a:t>Read the first automated or human message as the person who submitted the form.</a:t>
            </a:r>
          </a:p>
        </p:txBody>
      </p:sp>
      <p:sp>
        <p:nvSpPr>
          <p:cNvPr id="9" name="middle-rule">
            <a:extLst xmlns:a="http://schemas.openxmlformats.org/drawingml/2006/main">
              <a:ext uri="{FF2B5EF4-FFF2-40B4-BE49-F238E27FC236}">
                <a16:creationId xmlns:a16="http://schemas.microsoft.com/office/drawing/2014/main" id="{4DD858E4-394C-4736-AF26-DA7D6C756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838950"/>
            <a:ext cx="8724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AC4C6"/>
            </a:solidFill>
            <a:prstDash val="solid"/>
          </a:ln>
        </p:spPr>
      </p:sp>
      <p:sp>
        <p:nvSpPr>
          <p:cNvPr id="10" name="example-label">
            <a:extLst xmlns:a="http://schemas.openxmlformats.org/drawingml/2006/main">
              <a:ext uri="{FF2B5EF4-FFF2-40B4-BE49-F238E27FC236}">
                <a16:creationId xmlns:a16="http://schemas.microsoft.com/office/drawing/2014/main" id="{07DFBA09-8888-42C1-8941-00880D753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210425"/>
            <a:ext cx="7810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725" b="1">
                <a:solidFill>
                  <a:srgbClr val="D85A31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D85A31"/>
                </a:solidFill>
                <a:latin typeface="Arial"/>
                <a:ea typeface="Arial"/>
                <a:cs typeface="Arial"/>
              </a:rPr>
              <a:t>YOUR ANSWER</a:t>
            </a:r>
          </a:p>
        </p:txBody>
      </p:sp>
      <p:sp>
        <p:nvSpPr>
          <p:cNvPr id="11" name="example">
            <a:extLst xmlns:a="http://schemas.openxmlformats.org/drawingml/2006/main">
              <a:ext uri="{FF2B5EF4-FFF2-40B4-BE49-F238E27FC236}">
                <a16:creationId xmlns:a16="http://schemas.microsoft.com/office/drawing/2014/main" id="{B2DAFFDA-A57F-47BE-B5A6-D0E06A157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686675"/>
            <a:ext cx="876300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475" b="0">
                <a:solidFill>
                  <a:srgbClr val="142635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42635"/>
                </a:solidFill>
                <a:latin typeface="Arial"/>
                <a:ea typeface="Arial"/>
                <a:cs typeface="Arial"/>
              </a:rPr>
              <a:t>Paste the first message or describe it. Check whether it answers this person’s actual request.</a:t>
            </a:r>
          </a:p>
        </p:txBody>
      </p:sp>
      <p:sp>
        <p:nvSpPr>
          <p:cNvPr id="12" name="footer-rule">
            <a:extLst xmlns:a="http://schemas.openxmlformats.org/drawingml/2006/main">
              <a:ext uri="{FF2B5EF4-FFF2-40B4-BE49-F238E27FC236}">
                <a16:creationId xmlns:a16="http://schemas.microsoft.com/office/drawing/2014/main" id="{80F4A1DD-D6F9-4B5A-8114-EDB622977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9353550"/>
            <a:ext cx="8724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AC4C6"/>
            </a:solidFill>
            <a:prstDash val="solid"/>
          </a:ln>
        </p:spPr>
      </p:sp>
      <p:sp>
        <p:nvSpPr>
          <p:cNvPr id="13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54B7C84D-75FE-4817-B220-98151101F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9563100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575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MAESTRO  /  WORKING COPY</a:t>
            </a:r>
          </a:p>
        </p:txBody>
      </p:sp>
      <p:sp>
        <p:nvSpPr>
          <p:cNvPr id="1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A634622D-248C-4CB7-825F-6C43B1567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9563100"/>
            <a:ext cx="1409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575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06 / 08</a:t>
            </a:r>
          </a:p>
        </p:txBody>
      </p:sp>
    </p:spTree>
    <p:extLst>
      <p:ext uri="{BB962C8B-B14F-4D97-AF65-F5344CB8AC3E}">
        <p14:creationId xmlns:p14="http://schemas.microsoft.com/office/powerpoint/2010/main" val="120941120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header">
            <a:extLst xmlns:a="http://schemas.openxmlformats.org/drawingml/2006/main">
              <a:ext uri="{FF2B5EF4-FFF2-40B4-BE49-F238E27FC236}">
                <a16:creationId xmlns:a16="http://schemas.microsoft.com/office/drawing/2014/main" id="{9182BB3D-F3DB-433E-8BAA-905EFE5E2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47700"/>
            <a:ext cx="7620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00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LEAD FOLLOW-UP CHECKLIST</a:t>
            </a:r>
          </a:p>
        </p:txBody>
      </p:sp>
      <p:sp>
        <p:nvSpPr>
          <p:cNvPr id="2" name="header-index">
            <a:extLst xmlns:a="http://schemas.openxmlformats.org/drawingml/2006/main">
              <a:ext uri="{FF2B5EF4-FFF2-40B4-BE49-F238E27FC236}">
                <a16:creationId xmlns:a16="http://schemas.microsoft.com/office/drawing/2014/main" id="{E0B0F577-557F-49F1-B703-2721215B9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647700"/>
            <a:ext cx="123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800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5E5E4E9A-C550-4A3E-A264-DC734EE15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219200"/>
            <a:ext cx="8724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AC4C6"/>
            </a:solidFill>
            <a:prstDash val="solid"/>
          </a:ln>
        </p:spPr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7C3014D-5F67-4C94-AA26-1A1A166A1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66875"/>
            <a:ext cx="1809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6825" b="1">
                <a:solidFill>
                  <a:srgbClr val="D85A31"/>
                </a:solidFill>
                <a:latin typeface="Arial"/>
                <a:ea typeface="Arial"/>
                <a:cs typeface="Arial"/>
              </a:defRPr>
            </a:pPr>
            <a:r>
              <a:rPr sz="6825" b="1">
                <a:solidFill>
                  <a:srgbClr val="D85A31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5" name="topic">
            <a:extLst xmlns:a="http://schemas.openxmlformats.org/drawingml/2006/main">
              <a:ext uri="{FF2B5EF4-FFF2-40B4-BE49-F238E27FC236}">
                <a16:creationId xmlns:a16="http://schemas.microsoft.com/office/drawing/2014/main" id="{F2BEF41E-3377-47D2-9E8A-FFE318C39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952625"/>
            <a:ext cx="67913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175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THE EVIDENCE</a:t>
            </a:r>
          </a:p>
        </p:txBody>
      </p:sp>
      <p:sp>
        <p:nvSpPr>
          <p:cNvPr id="6" name="question">
            <a:extLst xmlns:a="http://schemas.openxmlformats.org/drawingml/2006/main">
              <a:ext uri="{FF2B5EF4-FFF2-40B4-BE49-F238E27FC236}">
                <a16:creationId xmlns:a16="http://schemas.microsoft.com/office/drawing/2014/main" id="{C1FC5910-8A87-453E-8BE1-F54973848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48000"/>
            <a:ext cx="885825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4500" b="1">
                <a:solidFill>
                  <a:srgbClr val="142635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42635"/>
                </a:solidFill>
                <a:latin typeface="Arial"/>
                <a:ea typeface="Arial"/>
                <a:cs typeface="Arial"/>
              </a:rPr>
              <a:t>Can you see what happened?</a:t>
            </a:r>
          </a:p>
        </p:txBody>
      </p:sp>
      <p:sp>
        <p:nvSpPr>
          <p:cNvPr id="7" name="action-label">
            <a:extLst xmlns:a="http://schemas.openxmlformats.org/drawingml/2006/main">
              <a:ext uri="{FF2B5EF4-FFF2-40B4-BE49-F238E27FC236}">
                <a16:creationId xmlns:a16="http://schemas.microsoft.com/office/drawing/2014/main" id="{F47615F2-BBDD-4A99-8B9E-29EEAD574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914900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00" b="1">
                <a:solidFill>
                  <a:srgbClr val="D85A31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D85A31"/>
                </a:solidFill>
                <a:latin typeface="Arial"/>
                <a:ea typeface="Arial"/>
                <a:cs typeface="Arial"/>
              </a:rPr>
              <a:t>CHECK</a:t>
            </a:r>
          </a:p>
        </p:txBody>
      </p:sp>
      <p:sp>
        <p:nvSpPr>
          <p:cNvPr id="8" name="action">
            <a:extLst xmlns:a="http://schemas.openxmlformats.org/drawingml/2006/main">
              <a:ext uri="{FF2B5EF4-FFF2-40B4-BE49-F238E27FC236}">
                <a16:creationId xmlns:a16="http://schemas.microsoft.com/office/drawing/2014/main" id="{3C9DD4A9-FEA4-4597-AB44-2416177AD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381625"/>
            <a:ext cx="87630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700" b="0">
                <a:solidFill>
                  <a:srgbClr val="142635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142635"/>
                </a:solidFill>
                <a:latin typeface="Arial"/>
                <a:ea typeface="Arial"/>
                <a:cs typeface="Arial"/>
              </a:rPr>
              <a:t>Check the test record for asset delivery, owner, first message and current status.</a:t>
            </a:r>
          </a:p>
        </p:txBody>
      </p:sp>
      <p:sp>
        <p:nvSpPr>
          <p:cNvPr id="9" name="middle-rule">
            <a:extLst xmlns:a="http://schemas.openxmlformats.org/drawingml/2006/main">
              <a:ext uri="{FF2B5EF4-FFF2-40B4-BE49-F238E27FC236}">
                <a16:creationId xmlns:a16="http://schemas.microsoft.com/office/drawing/2014/main" id="{D2B4B763-473B-49F6-9A4D-3A0EC3C43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838950"/>
            <a:ext cx="8724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AC4C6"/>
            </a:solidFill>
            <a:prstDash val="solid"/>
          </a:ln>
        </p:spPr>
      </p:sp>
      <p:sp>
        <p:nvSpPr>
          <p:cNvPr id="10" name="example-label">
            <a:extLst xmlns:a="http://schemas.openxmlformats.org/drawingml/2006/main">
              <a:ext uri="{FF2B5EF4-FFF2-40B4-BE49-F238E27FC236}">
                <a16:creationId xmlns:a16="http://schemas.microsoft.com/office/drawing/2014/main" id="{88853103-DF68-4FC8-84CA-E26CC2EB9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210425"/>
            <a:ext cx="7810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725" b="1">
                <a:solidFill>
                  <a:srgbClr val="D85A31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D85A31"/>
                </a:solidFill>
                <a:latin typeface="Arial"/>
                <a:ea typeface="Arial"/>
                <a:cs typeface="Arial"/>
              </a:rPr>
              <a:t>YOUR ANSWER</a:t>
            </a:r>
          </a:p>
        </p:txBody>
      </p:sp>
      <p:sp>
        <p:nvSpPr>
          <p:cNvPr id="11" name="example">
            <a:extLst xmlns:a="http://schemas.openxmlformats.org/drawingml/2006/main">
              <a:ext uri="{FF2B5EF4-FFF2-40B4-BE49-F238E27FC236}">
                <a16:creationId xmlns:a16="http://schemas.microsoft.com/office/drawing/2014/main" id="{0FA8815E-684C-44CE-9734-18415B057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686675"/>
            <a:ext cx="876300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475" b="0">
                <a:solidFill>
                  <a:srgbClr val="142635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42635"/>
                </a:solidFill>
                <a:latin typeface="Arial"/>
                <a:ea typeface="Arial"/>
                <a:cs typeface="Arial"/>
              </a:rPr>
              <a:t>List what the record proves. Mark any missing delivery, owner, message or status field for repair.</a:t>
            </a:r>
          </a:p>
        </p:txBody>
      </p:sp>
      <p:sp>
        <p:nvSpPr>
          <p:cNvPr id="12" name="footer-rule">
            <a:extLst xmlns:a="http://schemas.openxmlformats.org/drawingml/2006/main">
              <a:ext uri="{FF2B5EF4-FFF2-40B4-BE49-F238E27FC236}">
                <a16:creationId xmlns:a16="http://schemas.microsoft.com/office/drawing/2014/main" id="{D95F5665-CFD7-4B52-96FC-4C697DDC3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9353550"/>
            <a:ext cx="8724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AC4C6"/>
            </a:solidFill>
            <a:prstDash val="solid"/>
          </a:ln>
        </p:spPr>
      </p:sp>
      <p:sp>
        <p:nvSpPr>
          <p:cNvPr id="13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D4457096-2EA7-4F53-B3B4-400F4F729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9563100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575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MAESTRO  /  WORKING COPY</a:t>
            </a:r>
          </a:p>
        </p:txBody>
      </p:sp>
      <p:sp>
        <p:nvSpPr>
          <p:cNvPr id="1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D57F4F8E-C9D0-4226-B127-1E4C85AFC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9563100"/>
            <a:ext cx="1409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575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07 / 08</a:t>
            </a:r>
          </a:p>
        </p:txBody>
      </p:sp>
    </p:spTree>
    <p:extLst>
      <p:ext uri="{BB962C8B-B14F-4D97-AF65-F5344CB8AC3E}">
        <p14:creationId xmlns:p14="http://schemas.microsoft.com/office/powerpoint/2010/main" val="60268608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header">
            <a:extLst xmlns:a="http://schemas.openxmlformats.org/drawingml/2006/main">
              <a:ext uri="{FF2B5EF4-FFF2-40B4-BE49-F238E27FC236}">
                <a16:creationId xmlns:a16="http://schemas.microsoft.com/office/drawing/2014/main" id="{E6D1BB02-219B-4775-B8CC-200D5AEF6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47700"/>
            <a:ext cx="7620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00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LEAD FOLLOW-UP CHECKLIST</a:t>
            </a:r>
          </a:p>
        </p:txBody>
      </p:sp>
      <p:sp>
        <p:nvSpPr>
          <p:cNvPr id="2" name="header-index">
            <a:extLst xmlns:a="http://schemas.openxmlformats.org/drawingml/2006/main">
              <a:ext uri="{FF2B5EF4-FFF2-40B4-BE49-F238E27FC236}">
                <a16:creationId xmlns:a16="http://schemas.microsoft.com/office/drawing/2014/main" id="{62A1DADB-C5C6-4D76-9254-663A5466F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647700"/>
            <a:ext cx="123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800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1030BC50-8404-4746-9F95-FD543CCCD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219200"/>
            <a:ext cx="8724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AC4C6"/>
            </a:solidFill>
            <a:prstDash val="solid"/>
          </a:ln>
        </p:spPr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522A649-5074-4A04-A85B-DD873A0A9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66875"/>
            <a:ext cx="1809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6825" b="1">
                <a:solidFill>
                  <a:srgbClr val="D85A31"/>
                </a:solidFill>
                <a:latin typeface="Arial"/>
                <a:ea typeface="Arial"/>
                <a:cs typeface="Arial"/>
              </a:defRPr>
            </a:pPr>
            <a:r>
              <a:rPr sz="6825" b="1">
                <a:solidFill>
                  <a:srgbClr val="D85A31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5" name="topic">
            <a:extLst xmlns:a="http://schemas.openxmlformats.org/drawingml/2006/main">
              <a:ext uri="{FF2B5EF4-FFF2-40B4-BE49-F238E27FC236}">
                <a16:creationId xmlns:a16="http://schemas.microsoft.com/office/drawing/2014/main" id="{BF39C7AC-F795-4034-B7E7-9A5A7CFB6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952625"/>
            <a:ext cx="67913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175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THE REPAIR</a:t>
            </a:r>
          </a:p>
        </p:txBody>
      </p:sp>
      <p:sp>
        <p:nvSpPr>
          <p:cNvPr id="6" name="question">
            <a:extLst xmlns:a="http://schemas.openxmlformats.org/drawingml/2006/main">
              <a:ext uri="{FF2B5EF4-FFF2-40B4-BE49-F238E27FC236}">
                <a16:creationId xmlns:a16="http://schemas.microsoft.com/office/drawing/2014/main" id="{7AF9E6E9-0A22-4B93-82D6-F6AEAA1F6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48000"/>
            <a:ext cx="885825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4500" b="1">
                <a:solidFill>
                  <a:srgbClr val="142635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42635"/>
                </a:solidFill>
                <a:latin typeface="Arial"/>
                <a:ea typeface="Arial"/>
                <a:cs typeface="Arial"/>
              </a:rPr>
              <a:t>What will you fix first?</a:t>
            </a:r>
          </a:p>
        </p:txBody>
      </p:sp>
      <p:sp>
        <p:nvSpPr>
          <p:cNvPr id="7" name="action-label">
            <a:extLst xmlns:a="http://schemas.openxmlformats.org/drawingml/2006/main">
              <a:ext uri="{FF2B5EF4-FFF2-40B4-BE49-F238E27FC236}">
                <a16:creationId xmlns:a16="http://schemas.microsoft.com/office/drawing/2014/main" id="{A1302427-030D-47D4-BE65-2E99B330B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914900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00" b="1">
                <a:solidFill>
                  <a:srgbClr val="D85A31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D85A31"/>
                </a:solidFill>
                <a:latin typeface="Arial"/>
                <a:ea typeface="Arial"/>
                <a:cs typeface="Arial"/>
              </a:rPr>
              <a:t>CHECK</a:t>
            </a:r>
          </a:p>
        </p:txBody>
      </p:sp>
      <p:sp>
        <p:nvSpPr>
          <p:cNvPr id="8" name="action">
            <a:extLst xmlns:a="http://schemas.openxmlformats.org/drawingml/2006/main">
              <a:ext uri="{FF2B5EF4-FFF2-40B4-BE49-F238E27FC236}">
                <a16:creationId xmlns:a16="http://schemas.microsoft.com/office/drawing/2014/main" id="{912E35AF-B934-4C7D-94DB-816DC3C8D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381625"/>
            <a:ext cx="87630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700" b="0">
                <a:solidFill>
                  <a:srgbClr val="142635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142635"/>
                </a:solidFill>
                <a:latin typeface="Arial"/>
                <a:ea typeface="Arial"/>
                <a:cs typeface="Arial"/>
              </a:rPr>
              <a:t>Pick one broken step. Give it an owner, make the change and rerun the same test.</a:t>
            </a:r>
          </a:p>
        </p:txBody>
      </p:sp>
      <p:sp>
        <p:nvSpPr>
          <p:cNvPr id="9" name="middle-rule">
            <a:extLst xmlns:a="http://schemas.openxmlformats.org/drawingml/2006/main">
              <a:ext uri="{FF2B5EF4-FFF2-40B4-BE49-F238E27FC236}">
                <a16:creationId xmlns:a16="http://schemas.microsoft.com/office/drawing/2014/main" id="{F4A7DA19-A2B1-4278-A790-70B6DBFDF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838950"/>
            <a:ext cx="8724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AC4C6"/>
            </a:solidFill>
            <a:prstDash val="solid"/>
          </a:ln>
        </p:spPr>
      </p:sp>
      <p:sp>
        <p:nvSpPr>
          <p:cNvPr id="10" name="example-label">
            <a:extLst xmlns:a="http://schemas.openxmlformats.org/drawingml/2006/main">
              <a:ext uri="{FF2B5EF4-FFF2-40B4-BE49-F238E27FC236}">
                <a16:creationId xmlns:a16="http://schemas.microsoft.com/office/drawing/2014/main" id="{E08CA057-4B67-4A6A-89E8-788998DBB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210425"/>
            <a:ext cx="7810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725" b="1">
                <a:solidFill>
                  <a:srgbClr val="D85A31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D85A31"/>
                </a:solidFill>
                <a:latin typeface="Arial"/>
                <a:ea typeface="Arial"/>
                <a:cs typeface="Arial"/>
              </a:rPr>
              <a:t>YOUR ANSWER</a:t>
            </a:r>
          </a:p>
        </p:txBody>
      </p:sp>
      <p:sp>
        <p:nvSpPr>
          <p:cNvPr id="11" name="example">
            <a:extLst xmlns:a="http://schemas.openxmlformats.org/drawingml/2006/main">
              <a:ext uri="{FF2B5EF4-FFF2-40B4-BE49-F238E27FC236}">
                <a16:creationId xmlns:a16="http://schemas.microsoft.com/office/drawing/2014/main" id="{1B12CC6D-C2BF-46BB-9BC5-9DFD1BD73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686675"/>
            <a:ext cx="876300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475" b="0">
                <a:solidFill>
                  <a:srgbClr val="142635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42635"/>
                </a:solidFill>
                <a:latin typeface="Arial"/>
                <a:ea typeface="Arial"/>
                <a:cs typeface="Arial"/>
              </a:rPr>
              <a:t>Name one broken step, its owner and the test you will rerun after the fix.</a:t>
            </a:r>
          </a:p>
        </p:txBody>
      </p:sp>
      <p:sp>
        <p:nvSpPr>
          <p:cNvPr id="12" name="footer-rule">
            <a:extLst xmlns:a="http://schemas.openxmlformats.org/drawingml/2006/main">
              <a:ext uri="{FF2B5EF4-FFF2-40B4-BE49-F238E27FC236}">
                <a16:creationId xmlns:a16="http://schemas.microsoft.com/office/drawing/2014/main" id="{29092A12-5C85-485D-9BDE-7BC2FBC3E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9353550"/>
            <a:ext cx="8724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AC4C6"/>
            </a:solidFill>
            <a:prstDash val="solid"/>
          </a:ln>
        </p:spPr>
      </p:sp>
      <p:sp>
        <p:nvSpPr>
          <p:cNvPr id="13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0E6B4045-0E9E-4C2D-9D53-B15BAAFAA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9563100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575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MAESTRO  /  WORKING COPY</a:t>
            </a:r>
          </a:p>
        </p:txBody>
      </p:sp>
      <p:sp>
        <p:nvSpPr>
          <p:cNvPr id="1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D0C27FAF-E43F-4D79-A054-743FE5C55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9563100"/>
            <a:ext cx="1409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575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08 / 08</a:t>
            </a:r>
          </a:p>
        </p:txBody>
      </p:sp>
    </p:spTree>
    <p:extLst>
      <p:ext uri="{BB962C8B-B14F-4D97-AF65-F5344CB8AC3E}">
        <p14:creationId xmlns:p14="http://schemas.microsoft.com/office/powerpoint/2010/main" val="111496914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2026-09-23T19:31:01.6260000Z</dcterms:created>
  <dcterms:modified xsi:type="dcterms:W3CDTF">2026-09-23T19:31:01.6260000Z</dcterms:modified>
</coreProperties>
</file>